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5" r:id="rId12"/>
    <p:sldId id="277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32AA000-BC10-4E48-9ACD-24E04054F6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E3219-0BB6-49AF-8982-EECF115D77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1DDA7-FCC1-4A73-A09F-21104FA7B9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smetod.ru/metodicheskoe-prostranstvo/dopolnitelnoe-obrazovanie/normativnye-dokumenty/fz-rf-ot-29-dek-2012-n-273-fz.html" TargetMode="External"/><Relationship Id="rId2" Type="http://schemas.openxmlformats.org/officeDocument/2006/relationships/hyperlink" Target="https://mosmetod.ru/metodicheskoe-prostranstvo/dopolnitelnoe-obrazovanie/normativnye-dokumenty/prikaz-minprosveshcheniya-rossii-ot-09-11-2018-196-ob-utverzhdenii-poryadka-organizatsii-i-osushchestvleniya-obrazovatelnoj-d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osmetod.ru/metodicheskoe-prostranstvo/dopolnitelnoe-obrazovanie/normativnye-dokumenty/3242-ot-18-11-2015-trebovaniya-k-programmav-dop.html" TargetMode="External"/><Relationship Id="rId5" Type="http://schemas.openxmlformats.org/officeDocument/2006/relationships/hyperlink" Target="https://mosmetod.ru/metodicheskoe-prostranstvo/dopolnitelnoe-obrazovanie/normativnye-dokumenty/prikaz-ministerstva-prosveshcheniya-rossijskoj-federatsii-ot-03-sentyabrya-2019-goda-56722-ob-utverzhdenii-tselevoj-modeli-ra.html" TargetMode="External"/><Relationship Id="rId4" Type="http://schemas.openxmlformats.org/officeDocument/2006/relationships/hyperlink" Target="https://mosmetod.ru/metodicheskoe-prostranstvo/dopolnitelnoe-obrazovanie/normativnye-dokumenty/conc-razv-dop-obr-detei-do-2030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uo-serov.ru/wp-content/uploads/2020/04/V-%D0%9E-%D0%BD%D0%B0%D0%BF%D1%80%D0%B0%D0%B2%D0%BB%D0%B5%D0%BD%D0%B8%D0%B8-%D0%BC%D0%B5%D1%82%D0%BE%D0%B4%D0%B8%D1%87%D0%B5%D1%81%D0%BA%D0%B8%D1%85-%D1%80%D0%B5%D0%BA%D0%BE%D0%BC%D0%B5%D0%BD%D0%B4%D0%B0%D1%86%D0%B8%D0%B9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51520" y="429190"/>
            <a:ext cx="856895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Требования к содержанию структурных разделов программы: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Образовательная программа включает в  себя следующие структурные элементы: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1. Титульный лист;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2. Пояснительная записка;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3.Характеристика прогнозируемых результатов и способы их проверки;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4. Учебно-тематический  план;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5. Содержание образовательной  программы;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6. Методическое, материально-техническое, кадровое обеспечение образовательной программы;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7. Список литературы;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8. Приложения.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/>
              <a:t>Методическое обеспечение программы дополнительного образования</a:t>
            </a:r>
            <a:endParaRPr lang="ru-RU" sz="28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/>
              <a:t>обеспечение программы методическими видами  продукции (разработка игр, бесед, походов, экскурсий, конкурсов, конференций</a:t>
            </a:r>
            <a:r>
              <a:rPr lang="ru-RU" sz="2800" b="1"/>
              <a:t>);</a:t>
            </a:r>
            <a:endParaRPr lang="ru-RU" sz="2800"/>
          </a:p>
          <a:p>
            <a:r>
              <a:rPr lang="ru-RU" sz="2800"/>
              <a:t>рекомендации по проведению лабораторных и практических работ, по постановке экспериментов или опытов;</a:t>
            </a:r>
          </a:p>
          <a:p>
            <a:r>
              <a:rPr lang="ru-RU" sz="2800"/>
              <a:t>дидактический и лекционный материал;</a:t>
            </a:r>
          </a:p>
          <a:p>
            <a:r>
              <a:rPr lang="ru-RU" sz="2800"/>
              <a:t>описание форм и методов  организации учебно-воспитательного процесса.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274638"/>
            <a:ext cx="8147050" cy="5962650"/>
          </a:xfrm>
        </p:spPr>
        <p:txBody>
          <a:bodyPr/>
          <a:lstStyle/>
          <a:p>
            <a:pPr algn="l"/>
            <a:r>
              <a:rPr lang="ru-RU" sz="2400" dirty="0"/>
              <a:t>На основании учебно-тематического плана   программы составляется </a:t>
            </a:r>
            <a:r>
              <a:rPr lang="ru-RU" sz="2400" b="1" dirty="0"/>
              <a:t>календарно-тематический план</a:t>
            </a:r>
            <a:r>
              <a:rPr lang="ru-RU" sz="2400" dirty="0"/>
              <a:t> на  учебный год, </a:t>
            </a:r>
            <a:br>
              <a:rPr lang="ru-RU" sz="2400" dirty="0"/>
            </a:br>
            <a:r>
              <a:rPr lang="ru-RU" sz="2400" dirty="0"/>
              <a:t>например, </a:t>
            </a:r>
            <a:r>
              <a:rPr lang="ru-RU" sz="2400" dirty="0" smtClean="0"/>
              <a:t>2022/2023 </a:t>
            </a:r>
            <a:r>
              <a:rPr lang="ru-RU" sz="2400" dirty="0"/>
              <a:t>учебный год</a:t>
            </a:r>
            <a:br>
              <a:rPr lang="ru-RU" sz="2400" dirty="0"/>
            </a:br>
            <a:r>
              <a:rPr lang="ru-RU" sz="2400" dirty="0"/>
              <a:t>Содержит:</a:t>
            </a:r>
            <a:br>
              <a:rPr lang="ru-RU" sz="2400" dirty="0"/>
            </a:br>
            <a:r>
              <a:rPr lang="ru-RU" sz="2400" dirty="0"/>
              <a:t>- перечень разделов и тем;</a:t>
            </a:r>
            <a:br>
              <a:rPr lang="ru-RU" sz="2400" dirty="0"/>
            </a:br>
            <a:r>
              <a:rPr lang="ru-RU" sz="2400" dirty="0"/>
              <a:t>- количество часов по каждой теме и всего часов (теоретических и практических);</a:t>
            </a:r>
            <a:br>
              <a:rPr lang="ru-RU" sz="2400" dirty="0"/>
            </a:br>
            <a:r>
              <a:rPr lang="ru-RU" sz="2400" dirty="0"/>
              <a:t>- дата проведения по расписанию.</a:t>
            </a:r>
            <a:br>
              <a:rPr lang="ru-RU" sz="2400" dirty="0"/>
            </a:br>
            <a:r>
              <a:rPr lang="ru-RU" sz="2400" dirty="0"/>
              <a:t>Календарно-тематический план  оформляется в виде таблицы.</a:t>
            </a:r>
            <a:br>
              <a:rPr lang="ru-RU" sz="2400" dirty="0"/>
            </a:br>
            <a:r>
              <a:rPr lang="ru-RU" sz="2400" dirty="0"/>
              <a:t>В календарно-тематический план могут быть внесены изменения и дополнения в зависимости от усвоения обучающимися данной программы.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Календарно-тематический план</a:t>
            </a:r>
            <a:br>
              <a:rPr lang="ru-RU" sz="2000" dirty="0"/>
            </a:br>
            <a:r>
              <a:rPr lang="ru-RU" sz="2000" dirty="0"/>
              <a:t>1 года обучения</a:t>
            </a:r>
            <a:br>
              <a:rPr lang="ru-RU" sz="2000" dirty="0"/>
            </a:br>
            <a:r>
              <a:rPr lang="ru-RU" sz="2000" dirty="0"/>
              <a:t>на </a:t>
            </a:r>
            <a:r>
              <a:rPr lang="ru-RU" sz="2000" dirty="0" smtClean="0"/>
              <a:t>2022 </a:t>
            </a:r>
            <a:r>
              <a:rPr lang="ru-RU" sz="2000" dirty="0"/>
              <a:t>/</a:t>
            </a:r>
            <a:r>
              <a:rPr lang="ru-RU" sz="2000" dirty="0" smtClean="0"/>
              <a:t>2023 </a:t>
            </a:r>
            <a:r>
              <a:rPr lang="ru-RU" sz="2000" dirty="0"/>
              <a:t>учебный год</a:t>
            </a:r>
          </a:p>
        </p:txBody>
      </p:sp>
      <p:graphicFrame>
        <p:nvGraphicFramePr>
          <p:cNvPr id="23556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7868"/>
        </p:xfrm>
        <a:graphic>
          <a:graphicData uri="http://schemas.openxmlformats.org/drawingml/2006/table">
            <a:tbl>
              <a:tblPr/>
              <a:tblGrid>
                <a:gridCol w="877888"/>
                <a:gridCol w="2509837"/>
                <a:gridCol w="1098550"/>
                <a:gridCol w="1098550"/>
                <a:gridCol w="1254125"/>
                <a:gridCol w="1390650"/>
              </a:tblGrid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разделов, тем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часов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Теория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Практика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52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Введение в программу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Ознакомление обучающихся с программой. Техника безопасности при работе с музыкальным инструментом и оборудованием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01.09.22г.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 Наша Родина – Россия»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03.09.22г.-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05.10.22г.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Знакомство с понятиями ……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03.09.22г.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Приложения к образовательной программе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К программе могут быть добавлены приложения различного характера:</a:t>
            </a:r>
          </a:p>
          <a:p>
            <a:pPr>
              <a:buNone/>
            </a:pPr>
            <a:r>
              <a:rPr lang="ru-RU" dirty="0" smtClean="0"/>
              <a:t>• иллюстративный материал по тематике занятий;</a:t>
            </a:r>
          </a:p>
          <a:p>
            <a:pPr>
              <a:buNone/>
            </a:pPr>
            <a:r>
              <a:rPr lang="ru-RU" dirty="0" smtClean="0"/>
              <a:t>• словарь специальных терминов с пояснениями;</a:t>
            </a:r>
          </a:p>
          <a:p>
            <a:pPr>
              <a:buNone/>
            </a:pPr>
            <a:r>
              <a:rPr lang="ru-RU" dirty="0" smtClean="0"/>
              <a:t>• контрольные вопросы и задания;</a:t>
            </a:r>
          </a:p>
          <a:p>
            <a:pPr>
              <a:buNone/>
            </a:pPr>
            <a:r>
              <a:rPr lang="ru-RU" dirty="0" smtClean="0"/>
              <a:t>• конспекты, описание занятий;</a:t>
            </a:r>
          </a:p>
          <a:p>
            <a:pPr>
              <a:buNone/>
            </a:pPr>
            <a:r>
              <a:rPr lang="ru-RU" dirty="0" smtClean="0"/>
              <a:t>• технологические карты;</a:t>
            </a:r>
          </a:p>
          <a:p>
            <a:pPr>
              <a:buNone/>
            </a:pPr>
            <a:r>
              <a:rPr lang="ru-RU" dirty="0" smtClean="0"/>
              <a:t>• готовые изделия, образцы; </a:t>
            </a:r>
          </a:p>
          <a:p>
            <a:pPr>
              <a:buNone/>
            </a:pPr>
            <a:r>
              <a:rPr lang="ru-RU" dirty="0" smtClean="0"/>
              <a:t>• условия набора детей в коллектив;</a:t>
            </a:r>
          </a:p>
          <a:p>
            <a:pPr>
              <a:buNone/>
            </a:pPr>
            <a:r>
              <a:rPr lang="ru-RU" dirty="0" smtClean="0"/>
              <a:t>• условия прослушивания;</a:t>
            </a:r>
          </a:p>
          <a:p>
            <a:pPr>
              <a:buNone/>
            </a:pPr>
            <a:r>
              <a:rPr lang="ru-RU" dirty="0" smtClean="0"/>
              <a:t>• материалы тестирования;</a:t>
            </a:r>
          </a:p>
          <a:p>
            <a:pPr>
              <a:buNone/>
            </a:pPr>
            <a:r>
              <a:rPr lang="ru-RU" dirty="0" smtClean="0"/>
              <a:t>• памятки для родителей;</a:t>
            </a:r>
          </a:p>
          <a:p>
            <a:pPr>
              <a:buNone/>
            </a:pPr>
            <a:r>
              <a:rPr lang="ru-RU" dirty="0" smtClean="0"/>
              <a:t>• методические разработки для организации индивидуальной ра­боты с детьми;</a:t>
            </a:r>
          </a:p>
          <a:p>
            <a:pPr>
              <a:buNone/>
            </a:pPr>
            <a:r>
              <a:rPr lang="ru-RU" dirty="0" smtClean="0"/>
              <a:t>• сценарии творческих мероприятий;</a:t>
            </a:r>
          </a:p>
          <a:p>
            <a:pPr>
              <a:buNone/>
            </a:pPr>
            <a:r>
              <a:rPr lang="ru-RU" dirty="0" smtClean="0"/>
              <a:t>• диагностические материалы;</a:t>
            </a:r>
          </a:p>
          <a:p>
            <a:pPr>
              <a:buNone/>
            </a:pPr>
            <a:r>
              <a:rPr lang="ru-RU" dirty="0" smtClean="0"/>
              <a:t>• видео- и аудиозаписи, фотоматериалы;</a:t>
            </a:r>
          </a:p>
          <a:p>
            <a:pPr>
              <a:buNone/>
            </a:pPr>
            <a:r>
              <a:rPr lang="ru-RU" dirty="0" smtClean="0"/>
              <a:t>• электронные ресурсы и др.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Нормативно-правовые документы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rmAutofit/>
          </a:bodyPr>
          <a:lstStyle/>
          <a:p>
            <a:endParaRPr lang="ru-RU" sz="1200" dirty="0" smtClean="0">
              <a:hlinkClick r:id="rId2"/>
            </a:endParaRPr>
          </a:p>
          <a:p>
            <a:r>
              <a:rPr lang="ru-RU" sz="1800" dirty="0" smtClean="0">
                <a:solidFill>
                  <a:srgbClr val="002060"/>
                </a:solidFill>
                <a:hlinkClick r:id="rId3"/>
              </a:rPr>
              <a:t>Федеральный закон Российской Федерации от 29 декабря 2012 г. № 273-ФЗ «Об образовании в Российской Федерации» (ред. от </a:t>
            </a:r>
            <a:r>
              <a:rPr lang="ru-RU" sz="1800" dirty="0" smtClean="0">
                <a:solidFill>
                  <a:srgbClr val="002060"/>
                </a:solidFill>
                <a:hlinkClick r:id="rId3"/>
              </a:rPr>
              <a:t>02.07.2021</a:t>
            </a:r>
            <a:r>
              <a:rPr lang="ru-RU" sz="1800" dirty="0" smtClean="0">
                <a:solidFill>
                  <a:srgbClr val="002060"/>
                </a:solidFill>
                <a:hlinkClick r:id="rId3"/>
              </a:rPr>
              <a:t>)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/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  <a:hlinkClick r:id="rId4"/>
              </a:rPr>
              <a:t>Концепция развития дополнительного образования детей до 2030 </a:t>
            </a:r>
            <a:r>
              <a:rPr lang="ru-RU" sz="1800" dirty="0" smtClean="0">
                <a:solidFill>
                  <a:srgbClr val="002060"/>
                </a:solidFill>
                <a:hlinkClick r:id="rId4"/>
              </a:rPr>
              <a:t>года</a:t>
            </a:r>
            <a:endParaRPr lang="ru-RU" sz="1800" dirty="0" smtClean="0">
              <a:solidFill>
                <a:srgbClr val="002060"/>
              </a:solidFill>
            </a:endParaRPr>
          </a:p>
          <a:p>
            <a:endParaRPr lang="ru-RU" sz="1800" dirty="0" smtClean="0">
              <a:solidFill>
                <a:srgbClr val="002060"/>
              </a:solidFill>
              <a:hlinkClick r:id="rId2"/>
            </a:endParaRPr>
          </a:p>
          <a:p>
            <a:r>
              <a:rPr lang="ru-RU" sz="1800" dirty="0" smtClean="0">
                <a:solidFill>
                  <a:srgbClr val="002060"/>
                </a:solidFill>
                <a:hlinkClick r:id="rId2"/>
              </a:rPr>
              <a:t>Приказ </a:t>
            </a:r>
            <a:r>
              <a:rPr lang="ru-RU" sz="1800" dirty="0" err="1" smtClean="0">
                <a:solidFill>
                  <a:srgbClr val="002060"/>
                </a:solidFill>
                <a:hlinkClick r:id="rId2"/>
              </a:rPr>
              <a:t>Минпросвещения</a:t>
            </a:r>
            <a:r>
              <a:rPr lang="ru-RU" sz="1800" dirty="0" smtClean="0">
                <a:solidFill>
                  <a:srgbClr val="002060"/>
                </a:solidFill>
                <a:hlinkClick r:id="rId2"/>
              </a:rPr>
              <a:t> России от 09.11.2018 № 196 «Об утверждении Порядка организации и осуществления образовательной деятельности по дополнительным общеобразовательным программам»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  <a:hlinkClick r:id="rId5"/>
              </a:rPr>
              <a:t>Приказ Министерства Просвещения Российской Федерации от 03 сентября 2019 года №467 «Об утверждении Целевой модели развития региональных систем дополнительного образования детей»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  <a:hlinkClick r:id="rId6"/>
              </a:rPr>
              <a:t>Письмо </a:t>
            </a:r>
            <a:r>
              <a:rPr lang="ru-RU" sz="1800" dirty="0" err="1" smtClean="0">
                <a:solidFill>
                  <a:srgbClr val="002060"/>
                </a:solidFill>
                <a:hlinkClick r:id="rId6"/>
              </a:rPr>
              <a:t>Минобрнауки</a:t>
            </a:r>
            <a:r>
              <a:rPr lang="ru-RU" sz="1800" dirty="0" smtClean="0">
                <a:solidFill>
                  <a:srgbClr val="002060"/>
                </a:solidFill>
                <a:hlinkClick r:id="rId6"/>
              </a:rPr>
              <a:t> России № 09-3242 от 18.11.2015 «О направлении информации» (вместе с «Методическими рекомендациями по проектированию дополнительных </a:t>
            </a:r>
            <a:r>
              <a:rPr lang="ru-RU" sz="1800" dirty="0" err="1" smtClean="0">
                <a:solidFill>
                  <a:srgbClr val="002060"/>
                </a:solidFill>
                <a:hlinkClick r:id="rId6"/>
              </a:rPr>
              <a:t>общеразвивающих</a:t>
            </a:r>
            <a:r>
              <a:rPr lang="ru-RU" sz="1800" dirty="0" smtClean="0">
                <a:solidFill>
                  <a:srgbClr val="002060"/>
                </a:solidFill>
                <a:hlinkClick r:id="rId6"/>
              </a:rPr>
              <a:t> программ (включая </a:t>
            </a:r>
            <a:r>
              <a:rPr lang="ru-RU" sz="1800" dirty="0" err="1" smtClean="0">
                <a:solidFill>
                  <a:srgbClr val="002060"/>
                </a:solidFill>
                <a:hlinkClick r:id="rId6"/>
              </a:rPr>
              <a:t>разноуровневые</a:t>
            </a:r>
            <a:r>
              <a:rPr lang="ru-RU" sz="1800" dirty="0" smtClean="0">
                <a:solidFill>
                  <a:srgbClr val="002060"/>
                </a:solidFill>
                <a:hlinkClick r:id="rId6"/>
              </a:rPr>
              <a:t> программы</a:t>
            </a:r>
            <a:r>
              <a:rPr lang="ru-RU" sz="1800" dirty="0" smtClean="0">
                <a:solidFill>
                  <a:srgbClr val="002060"/>
                </a:solidFill>
                <a:hlinkClick r:id="rId6"/>
              </a:rPr>
              <a:t>)»</a:t>
            </a:r>
            <a:endParaRPr lang="ru-RU" sz="18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459432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93507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Постановление </a:t>
            </a:r>
            <a:r>
              <a:rPr lang="ru-RU" sz="2000" dirty="0" smtClean="0">
                <a:solidFill>
                  <a:srgbClr val="0070C0"/>
                </a:solidFill>
              </a:rPr>
              <a:t>Главного государственного санитарного врача РФ от 28.01.2021 № 2 «Об утверждении санитарных правил и норм </a:t>
            </a:r>
            <a:r>
              <a:rPr lang="ru-RU" sz="2000" dirty="0" err="1" smtClean="0">
                <a:solidFill>
                  <a:srgbClr val="0070C0"/>
                </a:solidFill>
              </a:rPr>
              <a:t>СанПиН</a:t>
            </a:r>
            <a:r>
              <a:rPr lang="ru-RU" sz="2000" dirty="0" smtClean="0">
                <a:solidFill>
                  <a:srgbClr val="0070C0"/>
                </a:solidFill>
              </a:rPr>
              <a:t> 1.2.3685- 21 «Гигиенические нормативы и требования к обеспечению безопасности и (или) безвредности для человека факторов среды обитания» (</a:t>
            </a:r>
            <a:r>
              <a:rPr lang="ru-RU" sz="2000" dirty="0" err="1" smtClean="0">
                <a:solidFill>
                  <a:srgbClr val="0070C0"/>
                </a:solidFill>
              </a:rPr>
              <a:t>рзд.VI</a:t>
            </a:r>
            <a:r>
              <a:rPr lang="ru-RU" sz="2000" dirty="0" smtClean="0">
                <a:solidFill>
                  <a:srgbClr val="0070C0"/>
                </a:solidFill>
              </a:rPr>
              <a:t>. Гигиенические нормативы по устройству, содержанию и режиму работы организаций воспитания и обучения, отдыха и оздоровления детей и молодежи»);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Приказ Министерства труда и социальной защиты Российской Федерации от 05.05.2018 № 298 "Об утверждении профессионального стандарта "Педагог дополнительного образования детей и взрослых</a:t>
            </a:r>
            <a:r>
              <a:rPr lang="ru-RU" sz="2000" dirty="0" smtClean="0">
                <a:solidFill>
                  <a:srgbClr val="0070C0"/>
                </a:solidFill>
              </a:rPr>
              <a:t>";</a:t>
            </a:r>
          </a:p>
          <a:p>
            <a:r>
              <a:rPr lang="ru-RU" sz="2000" dirty="0" smtClean="0">
                <a:solidFill>
                  <a:srgbClr val="0070C0"/>
                </a:solidFill>
                <a:hlinkClick r:id="rId2"/>
              </a:rPr>
              <a:t>Письмо </a:t>
            </a:r>
            <a:r>
              <a:rPr lang="ru-RU" sz="2000" dirty="0" smtClean="0">
                <a:solidFill>
                  <a:srgbClr val="0070C0"/>
                </a:solidFill>
                <a:hlinkClick r:id="rId2"/>
              </a:rPr>
              <a:t>Министерства Образования РФ № ВК-641/09 от 26.03.2016г. — «О направлении методических рекомендаций по реализации образовательных программ для детей с ограниченными возможностями здоровья и детей инвалидов».</a:t>
            </a:r>
            <a:endParaRPr lang="ru-RU" sz="2000" dirty="0" smtClean="0">
              <a:solidFill>
                <a:srgbClr val="0070C0"/>
              </a:solidFill>
            </a:endParaRPr>
          </a:p>
          <a:p>
            <a:r>
              <a:rPr lang="ru-RU" sz="2000" dirty="0" smtClean="0">
                <a:solidFill>
                  <a:srgbClr val="0070C0"/>
                </a:solidFill>
              </a:rPr>
              <a:t> Положения об образовательной программе дополнительного образования детей МКУ ДО «</a:t>
            </a:r>
            <a:r>
              <a:rPr lang="ru-RU" sz="2000" dirty="0" err="1" smtClean="0">
                <a:solidFill>
                  <a:srgbClr val="0070C0"/>
                </a:solidFill>
              </a:rPr>
              <a:t>Нижнедевицкий</a:t>
            </a:r>
            <a:r>
              <a:rPr lang="ru-RU" sz="2000" dirty="0" smtClean="0">
                <a:solidFill>
                  <a:srgbClr val="0070C0"/>
                </a:solidFill>
              </a:rPr>
              <a:t> дом пионеров и школьников» протокол №1 от 18.01.2016г. Приказ №2 от 18.01.2016г.)и Устава МКУ ДО «</a:t>
            </a:r>
            <a:r>
              <a:rPr lang="ru-RU" sz="2000" dirty="0" err="1" smtClean="0">
                <a:solidFill>
                  <a:srgbClr val="0070C0"/>
                </a:solidFill>
              </a:rPr>
              <a:t>Нижнедевицкий</a:t>
            </a:r>
            <a:r>
              <a:rPr lang="ru-RU" sz="2000" dirty="0" smtClean="0">
                <a:solidFill>
                  <a:srgbClr val="0070C0"/>
                </a:solidFill>
              </a:rPr>
              <a:t> Дом пионеров и школьников»</a:t>
            </a:r>
          </a:p>
          <a:p>
            <a:endParaRPr lang="ru-RU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3040" y="332656"/>
            <a:ext cx="864096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МКУ ДО «</a:t>
            </a:r>
            <a:r>
              <a:rPr lang="ru-RU" sz="2000" b="1" dirty="0" err="1"/>
              <a:t>Нижнедевицкий</a:t>
            </a:r>
            <a:r>
              <a:rPr lang="ru-RU" sz="2000" b="1" dirty="0"/>
              <a:t> Дом пионеров и школьников»</a:t>
            </a:r>
            <a:endParaRPr lang="ru-RU" sz="2000" dirty="0"/>
          </a:p>
          <a:p>
            <a:r>
              <a:rPr lang="ru-RU" sz="2000" b="1" dirty="0"/>
              <a:t> </a:t>
            </a:r>
            <a:r>
              <a:rPr lang="ru-RU" sz="2000" dirty="0" smtClean="0"/>
              <a:t>Рассмотрена </a:t>
            </a:r>
            <a:r>
              <a:rPr lang="ru-RU" sz="2000" dirty="0"/>
              <a:t>и одобрена                                          </a:t>
            </a:r>
            <a:r>
              <a:rPr lang="ru-RU" sz="2000" dirty="0" smtClean="0"/>
              <a:t> </a:t>
            </a:r>
            <a:r>
              <a:rPr lang="ru-RU" sz="2000" dirty="0"/>
              <a:t>«Утверждаю»</a:t>
            </a:r>
          </a:p>
          <a:p>
            <a:r>
              <a:rPr lang="ru-RU" sz="2000" dirty="0"/>
              <a:t>на заседании педагогического совета                    </a:t>
            </a:r>
            <a:r>
              <a:rPr lang="ru-RU" sz="2000" dirty="0" smtClean="0"/>
              <a:t> </a:t>
            </a:r>
            <a:r>
              <a:rPr lang="ru-RU" sz="2000" dirty="0"/>
              <a:t>Директор МКУ ДО </a:t>
            </a:r>
          </a:p>
          <a:p>
            <a:r>
              <a:rPr lang="ru-RU" sz="2000" dirty="0"/>
              <a:t>                                                                                      </a:t>
            </a:r>
            <a:r>
              <a:rPr lang="ru-RU" sz="2000" dirty="0" smtClean="0"/>
              <a:t>  </a:t>
            </a:r>
            <a:r>
              <a:rPr lang="ru-RU" sz="2000" dirty="0"/>
              <a:t>«</a:t>
            </a:r>
            <a:r>
              <a:rPr lang="ru-RU" sz="2000" dirty="0" err="1"/>
              <a:t>Нижнедевицкий</a:t>
            </a:r>
            <a:r>
              <a:rPr lang="ru-RU" sz="2000" dirty="0"/>
              <a:t> Дом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ru-RU" sz="2000" dirty="0" smtClean="0"/>
              <a:t>                                                                                          пионеров и школьников</a:t>
            </a:r>
            <a:r>
              <a:rPr lang="ru-RU" sz="2000" dirty="0"/>
              <a:t>»</a:t>
            </a:r>
          </a:p>
          <a:p>
            <a:r>
              <a:rPr lang="ru-RU" sz="2000" dirty="0"/>
              <a:t>(протокол </a:t>
            </a:r>
            <a:r>
              <a:rPr lang="ru-RU" sz="2000" dirty="0" smtClean="0"/>
              <a:t>№     от           .)                                         ____________</a:t>
            </a:r>
            <a:r>
              <a:rPr lang="ru-RU" sz="2000" dirty="0"/>
              <a:t>О.В. </a:t>
            </a:r>
            <a:r>
              <a:rPr lang="ru-RU" sz="2000" dirty="0" err="1"/>
              <a:t>Шурова</a:t>
            </a:r>
            <a:endParaRPr lang="ru-RU" sz="2000" dirty="0"/>
          </a:p>
          <a:p>
            <a:r>
              <a:rPr lang="ru-RU" sz="2000" dirty="0"/>
              <a:t>                                                                                      </a:t>
            </a:r>
            <a:r>
              <a:rPr lang="ru-RU" sz="2000" dirty="0" smtClean="0"/>
              <a:t>  </a:t>
            </a:r>
            <a:r>
              <a:rPr lang="ru-RU" sz="2000" dirty="0"/>
              <a:t>Приказ </a:t>
            </a:r>
            <a:r>
              <a:rPr lang="ru-RU" sz="2000" dirty="0" smtClean="0"/>
              <a:t>№  от                     год.</a:t>
            </a:r>
            <a:endParaRPr lang="ru-RU" sz="2000" dirty="0"/>
          </a:p>
          <a:p>
            <a:r>
              <a:rPr lang="ru-RU" sz="2000" dirty="0"/>
              <a:t> </a:t>
            </a:r>
          </a:p>
          <a:p>
            <a:pPr algn="ctr"/>
            <a:r>
              <a:rPr lang="ru-RU" sz="2000" b="1" dirty="0" smtClean="0"/>
              <a:t>Дополнительная общеобразовательная </a:t>
            </a:r>
            <a:endParaRPr lang="ru-RU" sz="2000" dirty="0" smtClean="0"/>
          </a:p>
          <a:p>
            <a:pPr algn="ctr"/>
            <a:r>
              <a:rPr lang="ru-RU" sz="2000" b="1" dirty="0" err="1" smtClean="0"/>
              <a:t>общеразвивающая</a:t>
            </a:r>
            <a:r>
              <a:rPr lang="ru-RU" sz="2000" b="1" dirty="0" smtClean="0"/>
              <a:t> программа</a:t>
            </a:r>
            <a:endParaRPr lang="ru-RU" sz="2000" dirty="0" smtClean="0"/>
          </a:p>
          <a:p>
            <a:pPr algn="ctr"/>
            <a:r>
              <a:rPr lang="ru-RU" sz="2000" b="1" dirty="0" smtClean="0"/>
              <a:t>художественной направленности </a:t>
            </a:r>
            <a:endParaRPr lang="ru-RU" sz="2000" dirty="0" smtClean="0"/>
          </a:p>
          <a:p>
            <a:pPr algn="ctr"/>
            <a:r>
              <a:rPr lang="ru-RU" sz="2000" b="1" dirty="0" smtClean="0"/>
              <a:t> «                              »</a:t>
            </a:r>
            <a:endParaRPr lang="ru-RU" sz="2000" dirty="0" smtClean="0"/>
          </a:p>
          <a:p>
            <a:pPr algn="ctr"/>
            <a:r>
              <a:rPr lang="ru-RU" sz="2000" b="1" dirty="0"/>
              <a:t> </a:t>
            </a:r>
            <a:endParaRPr lang="ru-RU" sz="2000" dirty="0"/>
          </a:p>
          <a:p>
            <a:r>
              <a:rPr lang="ru-RU" sz="2000" b="1" dirty="0"/>
              <a:t>Тип: </a:t>
            </a:r>
            <a:r>
              <a:rPr lang="ru-RU" sz="2000" dirty="0"/>
              <a:t>модифицированная</a:t>
            </a:r>
          </a:p>
          <a:p>
            <a:r>
              <a:rPr lang="ru-RU" sz="2000" b="1" dirty="0" smtClean="0"/>
              <a:t>Срок </a:t>
            </a:r>
            <a:r>
              <a:rPr lang="ru-RU" sz="2000" b="1" dirty="0"/>
              <a:t>реализации: </a:t>
            </a:r>
            <a:r>
              <a:rPr lang="ru-RU" sz="2000" dirty="0"/>
              <a:t>1 год</a:t>
            </a:r>
          </a:p>
          <a:p>
            <a:r>
              <a:rPr lang="ru-RU" sz="2000" b="1" dirty="0"/>
              <a:t>Возраст: </a:t>
            </a:r>
            <a:r>
              <a:rPr lang="ru-RU" sz="2000" dirty="0" smtClean="0"/>
              <a:t>10-14 </a:t>
            </a:r>
            <a:r>
              <a:rPr lang="ru-RU" sz="2000" dirty="0"/>
              <a:t>лет</a:t>
            </a:r>
          </a:p>
          <a:p>
            <a:r>
              <a:rPr lang="ru-RU" sz="2000" b="1" dirty="0"/>
              <a:t>  </a:t>
            </a:r>
            <a:r>
              <a:rPr lang="ru-RU" sz="2000" dirty="0" smtClean="0"/>
              <a:t>			</a:t>
            </a:r>
            <a:r>
              <a:rPr lang="ru-RU" sz="2000" b="1" dirty="0" err="1" smtClean="0"/>
              <a:t>Составитель:</a:t>
            </a:r>
            <a:r>
              <a:rPr lang="ru-RU" sz="2000" dirty="0" err="1" smtClean="0"/>
              <a:t>педагог</a:t>
            </a:r>
            <a:r>
              <a:rPr lang="ru-RU" sz="2000" dirty="0" smtClean="0"/>
              <a:t> дополнительного образования</a:t>
            </a:r>
            <a:endParaRPr lang="ru-RU" sz="2000" dirty="0"/>
          </a:p>
          <a:p>
            <a:pPr algn="ctr"/>
            <a:r>
              <a:rPr lang="ru-RU" sz="2000" b="1" dirty="0"/>
              <a:t>  </a:t>
            </a:r>
            <a:r>
              <a:rPr lang="ru-RU" sz="2000" b="1" dirty="0" smtClean="0"/>
              <a:t>Нижнедевицк</a:t>
            </a:r>
            <a:endParaRPr lang="ru-RU" sz="2000" dirty="0"/>
          </a:p>
          <a:p>
            <a:pPr algn="ctr"/>
            <a:r>
              <a:rPr lang="ru-RU" sz="2000" dirty="0"/>
              <a:t> </a:t>
            </a:r>
            <a:r>
              <a:rPr lang="ru-RU" sz="2000" b="1" dirty="0" smtClean="0"/>
              <a:t>20__-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rmAutofit fontScale="90000"/>
          </a:bodyPr>
          <a:lstStyle/>
          <a:p>
            <a:r>
              <a:rPr lang="ru-RU" sz="2000" b="1"/>
              <a:t>Пояснительная записка</a:t>
            </a:r>
            <a:r>
              <a:rPr lang="ru-RU" sz="400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642350" cy="568801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dirty="0"/>
              <a:t>В пояснительной записке к программе дополнительного образования следует </a:t>
            </a:r>
            <a:r>
              <a:rPr lang="ru-RU" sz="2000" dirty="0" smtClean="0"/>
              <a:t>раскрыть (характеристика программы):</a:t>
            </a:r>
            <a:endParaRPr lang="ru-RU" sz="2000" dirty="0"/>
          </a:p>
          <a:p>
            <a:pPr>
              <a:lnSpc>
                <a:spcPct val="80000"/>
              </a:lnSpc>
              <a:buFontTx/>
              <a:buNone/>
            </a:pP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484784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 </a:t>
            </a:r>
            <a:r>
              <a:rPr lang="ru-RU" sz="2000" b="1" dirty="0" smtClean="0"/>
              <a:t>направленность</a:t>
            </a:r>
            <a:r>
              <a:rPr lang="ru-RU" sz="2000" dirty="0" smtClean="0"/>
              <a:t> программы;</a:t>
            </a:r>
          </a:p>
          <a:p>
            <a:pPr>
              <a:buFontTx/>
              <a:buChar char="-"/>
            </a:pPr>
            <a:r>
              <a:rPr lang="ru-RU" sz="2000" b="1" dirty="0" smtClean="0"/>
              <a:t>новизна </a:t>
            </a:r>
            <a:r>
              <a:rPr lang="ru-RU" sz="2000" dirty="0" smtClean="0"/>
              <a:t>(для претендующих на авторскую),</a:t>
            </a:r>
          </a:p>
          <a:p>
            <a:pPr>
              <a:buFontTx/>
              <a:buChar char="-"/>
            </a:pPr>
            <a:r>
              <a:rPr lang="ru-RU" sz="2000" dirty="0" smtClean="0"/>
              <a:t> </a:t>
            </a:r>
            <a:r>
              <a:rPr lang="ru-RU" sz="2000" b="1" dirty="0" smtClean="0"/>
              <a:t>актуальность</a:t>
            </a:r>
            <a:r>
              <a:rPr lang="ru-RU" sz="2000" dirty="0" smtClean="0"/>
              <a:t>, </a:t>
            </a:r>
          </a:p>
          <a:p>
            <a:pPr>
              <a:buFontTx/>
              <a:buChar char="-"/>
            </a:pPr>
            <a:r>
              <a:rPr lang="ru-RU" sz="2000" b="1" dirty="0" smtClean="0"/>
              <a:t>педагогическая целесообразность; </a:t>
            </a:r>
          </a:p>
          <a:p>
            <a:r>
              <a:rPr lang="ru-RU" sz="2000" b="1" dirty="0" smtClean="0"/>
              <a:t>- вид программы </a:t>
            </a:r>
            <a:r>
              <a:rPr lang="ru-RU" sz="2000" dirty="0" smtClean="0"/>
              <a:t>(модифицированная, экспериментальная, авторская)</a:t>
            </a:r>
          </a:p>
          <a:p>
            <a:r>
              <a:rPr lang="ru-RU" sz="2000" dirty="0" smtClean="0"/>
              <a:t>- </a:t>
            </a:r>
            <a:r>
              <a:rPr lang="ru-RU" sz="2000" b="1" dirty="0" smtClean="0"/>
              <a:t>цель и  задачи </a:t>
            </a:r>
            <a:r>
              <a:rPr lang="ru-RU" sz="2000" dirty="0" smtClean="0"/>
              <a:t>(обучающие, развивающие, воспитательные) образовательной программы; </a:t>
            </a:r>
          </a:p>
          <a:p>
            <a:r>
              <a:rPr lang="ru-RU" sz="2000" dirty="0" smtClean="0"/>
              <a:t>- </a:t>
            </a:r>
            <a:r>
              <a:rPr lang="ru-RU" sz="2000" b="1" dirty="0" smtClean="0"/>
              <a:t>отличительные особенности </a:t>
            </a:r>
            <a:r>
              <a:rPr lang="ru-RU" sz="2000" dirty="0" smtClean="0"/>
              <a:t>данной образовательной программы от уже существующих образовательных программ (ведущие теоретические идеи, на которых базируется данная программа; этапы реализации программы, их обоснование и взаимосвязь);</a:t>
            </a:r>
          </a:p>
          <a:p>
            <a:r>
              <a:rPr lang="ru-RU" sz="2000" b="1" dirty="0" smtClean="0"/>
              <a:t>- возраст обучающихся</a:t>
            </a:r>
            <a:r>
              <a:rPr lang="ru-RU" sz="2000" dirty="0" smtClean="0"/>
              <a:t>, участвующих в реализации данной программы (количество обучающихся  по годам обучения, особенности набора обучающихся);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-315416"/>
            <a:ext cx="7992888" cy="45719"/>
          </a:xfrm>
        </p:spPr>
        <p:txBody>
          <a:bodyPr>
            <a:normAutofit fontScale="90000"/>
          </a:bodyPr>
          <a:lstStyle/>
          <a:p>
            <a:endParaRPr lang="ru-RU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332656"/>
            <a:ext cx="8641655" cy="6191969"/>
          </a:xfrm>
        </p:spPr>
        <p:txBody>
          <a:bodyPr/>
          <a:lstStyle/>
          <a:p>
            <a:r>
              <a:rPr lang="ru-RU" sz="2400" b="1" dirty="0" smtClean="0"/>
              <a:t>сроки реализации </a:t>
            </a:r>
            <a:r>
              <a:rPr lang="ru-RU" sz="2400" dirty="0" smtClean="0"/>
              <a:t>образовательной программы (продолжительность образовательного процесса, этапы);</a:t>
            </a:r>
          </a:p>
          <a:p>
            <a:r>
              <a:rPr lang="ru-RU" sz="2400" b="1" dirty="0" smtClean="0"/>
              <a:t>формы</a:t>
            </a:r>
            <a:r>
              <a:rPr lang="ru-RU" sz="2400" dirty="0" smtClean="0"/>
              <a:t> (индивидуальные, групповые), методы работы (игра, беседа экскурсия и т.д.);  </a:t>
            </a:r>
          </a:p>
          <a:p>
            <a:r>
              <a:rPr lang="ru-RU" sz="2400" dirty="0" smtClean="0"/>
              <a:t> </a:t>
            </a:r>
            <a:r>
              <a:rPr lang="ru-RU" sz="2400" b="1" dirty="0" smtClean="0"/>
              <a:t>режим занятий </a:t>
            </a:r>
            <a:r>
              <a:rPr lang="ru-RU" sz="2400" dirty="0" smtClean="0"/>
              <a:t>(общее количество часов в год, количество занятий в неделю, периодичность занятий);</a:t>
            </a:r>
          </a:p>
          <a:p>
            <a:r>
              <a:rPr lang="ru-RU" sz="2400" b="1" dirty="0" smtClean="0"/>
              <a:t>ожидаемые результаты </a:t>
            </a:r>
            <a:r>
              <a:rPr lang="ru-RU" sz="2400" dirty="0" smtClean="0"/>
              <a:t>и способы определения их результативности (требования к знаниям и умениям по каждому году обучения и по окончанию реализации программы, описание системы отслеживания и оценивания результатов обучения по программе);</a:t>
            </a:r>
          </a:p>
          <a:p>
            <a:r>
              <a:rPr lang="ru-RU" sz="2400" dirty="0" smtClean="0"/>
              <a:t> </a:t>
            </a:r>
            <a:r>
              <a:rPr lang="ru-RU" sz="2400" b="1" dirty="0" smtClean="0"/>
              <a:t>формы подведения </a:t>
            </a:r>
            <a:r>
              <a:rPr lang="ru-RU" sz="2400" dirty="0" smtClean="0"/>
              <a:t>итогов реализации образовательной программы.(виды контроля)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/>
              <a:t>Учебно-тематический план</a:t>
            </a:r>
            <a:r>
              <a:rPr lang="ru-RU" sz="2800"/>
              <a:t/>
            </a:r>
            <a:br>
              <a:rPr lang="ru-RU" sz="2800"/>
            </a:br>
            <a:r>
              <a:rPr lang="ru-RU" sz="2800"/>
              <a:t>(по годам обучения)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/>
              <a:t>   Учебно-тематический план  дополнительной образовательной программы должен содержать:</a:t>
            </a:r>
          </a:p>
          <a:p>
            <a:pPr>
              <a:lnSpc>
                <a:spcPct val="80000"/>
              </a:lnSpc>
            </a:pPr>
            <a:r>
              <a:rPr lang="ru-RU" sz="2800"/>
              <a:t>перечень разделов,  тем</a:t>
            </a:r>
          </a:p>
          <a:p>
            <a:pPr>
              <a:lnSpc>
                <a:spcPct val="80000"/>
              </a:lnSpc>
            </a:pPr>
            <a:r>
              <a:rPr lang="ru-RU" sz="2800"/>
              <a:t>количество часов по каждой теме с разбивкой на теоретические и практические виды занятий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/>
              <a:t>   Оформляется учебно-тематический план в виде таблицы, где указывается  наименование разделов и тем, общее количество часов, из них практических и теоретических.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935038"/>
          </a:xfrm>
        </p:spPr>
        <p:txBody>
          <a:bodyPr/>
          <a:lstStyle/>
          <a:p>
            <a:r>
              <a:rPr lang="ru-RU" sz="2400">
                <a:solidFill>
                  <a:schemeClr val="tx1"/>
                </a:solidFill>
              </a:rPr>
              <a:t>Учебно-тематический план </a:t>
            </a:r>
            <a:br>
              <a:rPr lang="ru-RU" sz="2400">
                <a:solidFill>
                  <a:schemeClr val="tx1"/>
                </a:solidFill>
              </a:rPr>
            </a:br>
            <a:r>
              <a:rPr lang="ru-RU" sz="2400">
                <a:solidFill>
                  <a:schemeClr val="tx1"/>
                </a:solidFill>
              </a:rPr>
              <a:t>          1 года обучения</a:t>
            </a:r>
          </a:p>
        </p:txBody>
      </p:sp>
      <p:graphicFrame>
        <p:nvGraphicFramePr>
          <p:cNvPr id="14404" name="Group 68"/>
          <p:cNvGraphicFramePr>
            <a:graphicFrameLocks noGrp="1"/>
          </p:cNvGraphicFramePr>
          <p:nvPr>
            <p:ph type="subTitle" idx="1"/>
          </p:nvPr>
        </p:nvGraphicFramePr>
        <p:xfrm>
          <a:off x="684213" y="1341438"/>
          <a:ext cx="7920037" cy="4650423"/>
        </p:xfrm>
        <a:graphic>
          <a:graphicData uri="http://schemas.openxmlformats.org/drawingml/2006/table">
            <a:tbl>
              <a:tblPr/>
              <a:tblGrid>
                <a:gridCol w="876300"/>
                <a:gridCol w="3913187"/>
                <a:gridCol w="941388"/>
                <a:gridCol w="935037"/>
                <a:gridCol w="1254125"/>
              </a:tblGrid>
              <a:tr h="3746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темы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Разделов и   тем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часов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Теория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Практика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Введение  в программу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 Наша Родина- Россия»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Знакомство с понятиями: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«род», «народ», «человечество»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 Человек без родины - что человек без песни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т.д.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1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 Родину, как и родителей  на чужбине на чужбине не найдешь»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т.д.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Итого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  <a:r>
              <a:rPr lang="ru-RU" sz="2800" b="1"/>
              <a:t>Содержание программы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b="1"/>
              <a:t>    С</a:t>
            </a:r>
            <a:r>
              <a:rPr lang="ru-RU" sz="2400"/>
              <a:t>одержание программы отражается через краткое описание  тем ( теоретических и практических видов занятий).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    Описать тему означает:</a:t>
            </a:r>
          </a:p>
          <a:p>
            <a:pPr>
              <a:lnSpc>
                <a:spcPct val="90000"/>
              </a:lnSpc>
            </a:pPr>
            <a:r>
              <a:rPr lang="ru-RU" sz="2400"/>
              <a:t>указать название темы;</a:t>
            </a:r>
          </a:p>
          <a:p>
            <a:pPr>
              <a:lnSpc>
                <a:spcPct val="90000"/>
              </a:lnSpc>
            </a:pPr>
            <a:r>
              <a:rPr lang="ru-RU" sz="2400"/>
              <a:t>перечислить основные узловые моменты, которые излагаются  в рамках данной темы.</a:t>
            </a:r>
          </a:p>
          <a:p>
            <a:pPr>
              <a:lnSpc>
                <a:spcPct val="90000"/>
              </a:lnSpc>
            </a:pPr>
            <a:r>
              <a:rPr lang="ru-RU" sz="2400"/>
              <a:t>указать в каких формах организуется образовательный процесс( теоретических, практических).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    Изложение ведется в именительном падеже. Первая тема  введение в программу.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153</TotalTime>
  <Words>824</Words>
  <Application>Microsoft Office PowerPoint</Application>
  <PresentationFormat>Экран (4:3)</PresentationFormat>
  <Paragraphs>170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Нормативно-правовые документы</vt:lpstr>
      <vt:lpstr>Слайд 3</vt:lpstr>
      <vt:lpstr>Слайд 4</vt:lpstr>
      <vt:lpstr>Пояснительная записка </vt:lpstr>
      <vt:lpstr>Слайд 6</vt:lpstr>
      <vt:lpstr>Учебно-тематический план (по годам обучения)</vt:lpstr>
      <vt:lpstr>Учебно-тематический план            1 года обучения</vt:lpstr>
      <vt:lpstr> Содержание программы</vt:lpstr>
      <vt:lpstr>Методическое обеспечение программы дополнительного образования</vt:lpstr>
      <vt:lpstr>На основании учебно-тематического плана   программы составляется календарно-тематический план на  учебный год,  например, 2022/2023 учебный год Содержит: - перечень разделов и тем; - количество часов по каждой теме и всего часов (теоретических и практических); - дата проведения по расписанию. Календарно-тематический план  оформляется в виде таблицы. В календарно-тематический план могут быть внесены изменения и дополнения в зависимости от усвоения обучающимися данной программы.</vt:lpstr>
      <vt:lpstr>Календарно-тематический план 1 года обучения на 2022 /2023 учебный год</vt:lpstr>
      <vt:lpstr>Приложения к образовательной программе </vt:lpstr>
    </vt:vector>
  </TitlesOfParts>
  <Company>Gimn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17_1</dc:creator>
  <cp:lastModifiedBy>HP</cp:lastModifiedBy>
  <cp:revision>6</cp:revision>
  <dcterms:created xsi:type="dcterms:W3CDTF">2019-03-04T19:47:39Z</dcterms:created>
  <dcterms:modified xsi:type="dcterms:W3CDTF">2022-08-30T10:05:53Z</dcterms:modified>
</cp:coreProperties>
</file>